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A24C649-E7E1-4484-B160-C68EE9E1B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0"/>
            <a:ext cx="120205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61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957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SKKB Fachtagung</a:t>
            </a:r>
            <a:br>
              <a:rPr lang="de-CH" dirty="0"/>
            </a:br>
            <a:r>
              <a:rPr lang="de-CH" dirty="0"/>
              <a:t>«Digitale Langzeitarchivierung»</a:t>
            </a:r>
          </a:p>
          <a:p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Colloque</a:t>
            </a:r>
            <a:r>
              <a:rPr lang="de-CH" dirty="0"/>
              <a:t> CSBC</a:t>
            </a:r>
            <a:br>
              <a:rPr lang="de-CH" dirty="0"/>
            </a:br>
            <a:r>
              <a:rPr lang="de-CH" dirty="0"/>
              <a:t>«</a:t>
            </a:r>
            <a:r>
              <a:rPr lang="de-CH" dirty="0" err="1"/>
              <a:t>Archivage</a:t>
            </a:r>
            <a:r>
              <a:rPr lang="de-CH" dirty="0"/>
              <a:t> </a:t>
            </a:r>
            <a:r>
              <a:rPr lang="de-CH" dirty="0" err="1"/>
              <a:t>numérique</a:t>
            </a:r>
            <a:r>
              <a:rPr lang="de-CH" dirty="0"/>
              <a:t> à </a:t>
            </a:r>
            <a:r>
              <a:rPr lang="de-CH" dirty="0" err="1"/>
              <a:t>long</a:t>
            </a:r>
            <a:r>
              <a:rPr lang="de-CH" dirty="0"/>
              <a:t> </a:t>
            </a:r>
            <a:r>
              <a:rPr lang="de-CH" dirty="0" err="1"/>
              <a:t>terme</a:t>
            </a:r>
            <a:r>
              <a:rPr lang="de-CH" dirty="0"/>
              <a:t>»</a:t>
            </a:r>
          </a:p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04.09.2023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96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1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7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5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9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1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6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6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/>
              <a:t>04.09.2023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38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3636"/>
            <a:ext cx="9144000" cy="2387600"/>
          </a:xfrm>
        </p:spPr>
        <p:txBody>
          <a:bodyPr>
            <a:normAutofit/>
          </a:bodyPr>
          <a:lstStyle/>
          <a:p>
            <a:r>
              <a:rPr lang="de-CH" sz="4400" dirty="0"/>
              <a:t>«Digitale Langzeitarchivierung» </a:t>
            </a:r>
            <a:br>
              <a:rPr lang="de-CH" sz="4400" dirty="0"/>
            </a:br>
            <a:r>
              <a:rPr lang="de-CH" sz="4400" dirty="0"/>
              <a:t>«</a:t>
            </a:r>
            <a:r>
              <a:rPr lang="de-CH" sz="4400" dirty="0" err="1"/>
              <a:t>Archivage</a:t>
            </a:r>
            <a:r>
              <a:rPr lang="de-CH" sz="4400" dirty="0"/>
              <a:t> </a:t>
            </a:r>
            <a:r>
              <a:rPr lang="de-CH" sz="4400" dirty="0" err="1"/>
              <a:t>numérique</a:t>
            </a:r>
            <a:r>
              <a:rPr lang="de-CH" sz="4400" dirty="0"/>
              <a:t> </a:t>
            </a:r>
            <a:br>
              <a:rPr lang="de-CH" sz="4400" dirty="0"/>
            </a:br>
            <a:r>
              <a:rPr lang="de-CH" sz="4400" dirty="0"/>
              <a:t>à </a:t>
            </a:r>
            <a:r>
              <a:rPr lang="de-CH" sz="4400" dirty="0" err="1"/>
              <a:t>long</a:t>
            </a:r>
            <a:r>
              <a:rPr lang="de-CH" sz="4400" dirty="0"/>
              <a:t> </a:t>
            </a:r>
            <a:r>
              <a:rPr lang="de-CH" sz="4400" dirty="0" err="1"/>
              <a:t>terme</a:t>
            </a:r>
            <a:r>
              <a:rPr lang="de-CH" sz="4400" dirty="0"/>
              <a:t>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4879"/>
            <a:ext cx="9144000" cy="1655762"/>
          </a:xfrm>
        </p:spPr>
        <p:txBody>
          <a:bodyPr>
            <a:normAutofit/>
          </a:bodyPr>
          <a:lstStyle/>
          <a:p>
            <a:r>
              <a:rPr lang="de-CH" sz="2800" dirty="0">
                <a:latin typeface="+mj-lt"/>
              </a:rPr>
              <a:t>Herzlich willkommen!</a:t>
            </a:r>
          </a:p>
          <a:p>
            <a:r>
              <a:rPr lang="de-CH" sz="2800" dirty="0" err="1">
                <a:latin typeface="+mj-lt"/>
              </a:rPr>
              <a:t>Bienvenue</a:t>
            </a:r>
            <a:r>
              <a:rPr lang="de-CH" sz="2800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64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062C3-12C1-4F2E-B872-2200E38C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67" y="2766218"/>
            <a:ext cx="10515600" cy="1325563"/>
          </a:xfrm>
        </p:spPr>
        <p:txBody>
          <a:bodyPr/>
          <a:lstStyle/>
          <a:p>
            <a:r>
              <a:rPr lang="de-CH" dirty="0"/>
              <a:t>Vielen Dank an… / Merci </a:t>
            </a:r>
            <a:r>
              <a:rPr lang="de-CH" dirty="0" err="1"/>
              <a:t>beaucoup</a:t>
            </a:r>
            <a:r>
              <a:rPr lang="de-CH" dirty="0"/>
              <a:t> </a:t>
            </a:r>
            <a:r>
              <a:rPr lang="de-CH" dirty="0" err="1"/>
              <a:t>pour</a:t>
            </a:r>
            <a:r>
              <a:rPr lang="de-CH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6642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cs typeface="Arial" panose="020B0604020202020204" pitchFamily="34" charset="0"/>
              </a:rPr>
              <a:t>AG </a:t>
            </a:r>
            <a:r>
              <a:rPr lang="de-CH" dirty="0" err="1">
                <a:cs typeface="Arial" panose="020B0604020202020204" pitchFamily="34" charset="0"/>
              </a:rPr>
              <a:t>DigiRep</a:t>
            </a:r>
            <a:endParaRPr lang="de-CH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426"/>
            <a:ext cx="10515600" cy="431253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Alexis </a:t>
            </a:r>
            <a:r>
              <a:rPr lang="de-CH" sz="2400" dirty="0" err="1">
                <a:latin typeface="+mj-lt"/>
              </a:rPr>
              <a:t>Rivier</a:t>
            </a:r>
            <a:r>
              <a:rPr lang="de-CH" sz="2400" dirty="0">
                <a:latin typeface="+mj-lt"/>
              </a:rPr>
              <a:t> (</a:t>
            </a:r>
            <a:r>
              <a:rPr lang="de-CH" sz="2400" dirty="0" err="1">
                <a:latin typeface="+mj-lt"/>
              </a:rPr>
              <a:t>Bibliothèque</a:t>
            </a:r>
            <a:r>
              <a:rPr lang="de-CH" sz="2400" dirty="0">
                <a:latin typeface="+mj-lt"/>
              </a:rPr>
              <a:t> de GE),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Sylvie Béguelin (</a:t>
            </a:r>
            <a:r>
              <a:rPr lang="de-CH" sz="2400" dirty="0" err="1">
                <a:latin typeface="+mj-lt"/>
              </a:rPr>
              <a:t>Médiathèque</a:t>
            </a:r>
            <a:r>
              <a:rPr lang="de-CH" sz="2400" dirty="0">
                <a:latin typeface="+mj-lt"/>
              </a:rPr>
              <a:t> </a:t>
            </a:r>
            <a:r>
              <a:rPr lang="de-CH" sz="2400" dirty="0" err="1">
                <a:latin typeface="+mj-lt"/>
              </a:rPr>
              <a:t>Valais</a:t>
            </a:r>
            <a:r>
              <a:rPr lang="de-CH" sz="2400" dirty="0">
                <a:latin typeface="+mj-lt"/>
              </a:rPr>
              <a:t>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Romain Guedj (BCU FR)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Théophile </a:t>
            </a:r>
            <a:r>
              <a:rPr lang="de-CH" sz="2400" dirty="0" err="1">
                <a:latin typeface="+mj-lt"/>
              </a:rPr>
              <a:t>Naito</a:t>
            </a:r>
            <a:r>
              <a:rPr lang="de-CH" sz="2400" dirty="0">
                <a:latin typeface="+mj-lt"/>
              </a:rPr>
              <a:t> (BCU Lausanne), Tobias Viegener (NB),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Philipp Wiemann (KB </a:t>
            </a:r>
            <a:r>
              <a:rPr lang="de-CH" sz="2400" dirty="0" err="1">
                <a:latin typeface="+mj-lt"/>
              </a:rPr>
              <a:t>Vadiana</a:t>
            </a:r>
            <a:r>
              <a:rPr lang="de-CH" sz="2400" dirty="0">
                <a:latin typeface="+mj-lt"/>
              </a:rPr>
              <a:t> </a:t>
            </a:r>
            <a:r>
              <a:rPr lang="de-CH" sz="2400" dirty="0" err="1">
                <a:latin typeface="+mj-lt"/>
              </a:rPr>
              <a:t>St.Gallen</a:t>
            </a:r>
            <a:r>
              <a:rPr lang="de-CH" sz="2400" dirty="0">
                <a:latin typeface="+mj-lt"/>
              </a:rPr>
              <a:t>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Mirjam Zürcher (ZHB Luzern).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CH" sz="2400" dirty="0">
              <a:latin typeface="+mj-lt"/>
            </a:endParaRPr>
          </a:p>
          <a:p>
            <a:pPr marL="0" lvl="0" indent="0">
              <a:lnSpc>
                <a:spcPts val="1300"/>
              </a:lnSpc>
              <a:buSzPts val="1000"/>
              <a:buNone/>
              <a:tabLst>
                <a:tab pos="457200" algn="l"/>
              </a:tabLst>
            </a:pPr>
            <a:br>
              <a:rPr lang="de-CH" sz="2400" dirty="0">
                <a:latin typeface="+mj-lt"/>
              </a:rPr>
            </a:br>
            <a:r>
              <a:rPr lang="de-CH" sz="2400" dirty="0">
                <a:latin typeface="+mj-lt"/>
              </a:rPr>
              <a:t>früher dabei waren: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br>
              <a:rPr lang="de-CH" sz="2400" dirty="0">
                <a:latin typeface="+mj-lt"/>
              </a:rPr>
            </a:br>
            <a:r>
              <a:rPr lang="de-CH" sz="2400" dirty="0">
                <a:latin typeface="+mj-lt"/>
              </a:rPr>
              <a:t>Brigitte </a:t>
            </a:r>
            <a:r>
              <a:rPr lang="de-CH" sz="2400" dirty="0" err="1">
                <a:latin typeface="+mj-lt"/>
              </a:rPr>
              <a:t>Sacker</a:t>
            </a:r>
            <a:r>
              <a:rPr lang="de-CH" sz="2400" dirty="0">
                <a:latin typeface="+mj-lt"/>
              </a:rPr>
              <a:t> (ZB Zürich),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Thomas Hayoz (UB Bern),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Beat Mattmann (ZHB Luzern), </a:t>
            </a:r>
          </a:p>
          <a:p>
            <a:pPr marL="342900" lvl="0" indent="-342900">
              <a:lnSpc>
                <a:spcPts val="13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CH" sz="2400" dirty="0">
                <a:latin typeface="+mj-lt"/>
              </a:rPr>
              <a:t>Josip Spec (Bibliothek Zug)</a:t>
            </a:r>
          </a:p>
          <a:p>
            <a:endParaRPr lang="de-CH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7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83088-DF54-43BD-8620-03A57A1C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Input-Referate, Workshops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F88030-E45A-4D32-A0EF-314515CB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ctr">
              <a:lnSpc>
                <a:spcPts val="1300"/>
              </a:lnSpc>
              <a:spcBef>
                <a:spcPts val="6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de-CH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br>
              <a:rPr lang="de-CH" dirty="0">
                <a:latin typeface="Arial" panose="020B0604020202020204" pitchFamily="34" charset="0"/>
              </a:rPr>
            </a:br>
            <a:r>
              <a:rPr lang="de-CH" dirty="0">
                <a:latin typeface="+mj-lt"/>
              </a:rPr>
              <a:t>Sylvie Béguelin (</a:t>
            </a:r>
            <a:r>
              <a:rPr lang="de-CH" dirty="0" err="1">
                <a:latin typeface="+mj-lt"/>
              </a:rPr>
              <a:t>Médiathèque</a:t>
            </a:r>
            <a:r>
              <a:rPr lang="de-CH" dirty="0">
                <a:latin typeface="+mj-lt"/>
              </a:rPr>
              <a:t> </a:t>
            </a:r>
            <a:r>
              <a:rPr lang="de-CH" dirty="0" err="1">
                <a:latin typeface="+mj-lt"/>
              </a:rPr>
              <a:t>Valais</a:t>
            </a:r>
            <a:r>
              <a:rPr lang="de-CH" dirty="0">
                <a:latin typeface="+mj-lt"/>
              </a:rPr>
              <a:t>),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 err="1">
                <a:latin typeface="+mj-lt"/>
              </a:rPr>
              <a:t>Hansueli</a:t>
            </a:r>
            <a:r>
              <a:rPr lang="de-CH" dirty="0">
                <a:latin typeface="+mj-lt"/>
              </a:rPr>
              <a:t> Locher (NB),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Stefan Wiederkehr (ZB ZH) und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Jürgen Enge (UB BS)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de-CH" dirty="0">
              <a:latin typeface="+mj-lt"/>
            </a:endParaRP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de-CH" dirty="0">
              <a:latin typeface="+mj-lt"/>
            </a:endParaRP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de-CH" dirty="0">
              <a:latin typeface="+mj-lt"/>
            </a:endParaRP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Romain Guedj (BCU FR) ;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Kristel Roder + Magnus Wieland (NB);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Eloi Contesse, Cécile Dobler + Sylvain </a:t>
            </a:r>
            <a:r>
              <a:rPr lang="de-CH" dirty="0" err="1">
                <a:latin typeface="+mj-lt"/>
              </a:rPr>
              <a:t>Féjoz</a:t>
            </a:r>
            <a:r>
              <a:rPr lang="de-CH" dirty="0">
                <a:latin typeface="+mj-lt"/>
              </a:rPr>
              <a:t> (</a:t>
            </a:r>
            <a:r>
              <a:rPr lang="de-CH" dirty="0" err="1">
                <a:latin typeface="+mj-lt"/>
              </a:rPr>
              <a:t>Bibliothèque</a:t>
            </a:r>
            <a:r>
              <a:rPr lang="de-CH" dirty="0">
                <a:latin typeface="+mj-lt"/>
              </a:rPr>
              <a:t> de GE); </a:t>
            </a:r>
          </a:p>
          <a:p>
            <a:pPr marL="742950" lvl="1" indent="-285750" fontAlgn="ctr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de-CH" dirty="0">
                <a:latin typeface="+mj-lt"/>
              </a:rPr>
              <a:t>François Robin (</a:t>
            </a:r>
            <a:r>
              <a:rPr lang="de-CH" dirty="0" err="1">
                <a:latin typeface="+mj-lt"/>
              </a:rPr>
              <a:t>Cinémathèque</a:t>
            </a:r>
            <a:r>
              <a:rPr lang="de-CH" dirty="0">
                <a:latin typeface="+mj-lt"/>
              </a:rPr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092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46234-76B4-4369-87BA-A7795002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Programm (e)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30EE6-9AE6-4CD0-954E-3167A196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10:00</a:t>
            </a:r>
            <a:r>
              <a:rPr lang="de-CH" dirty="0"/>
              <a:t>		Programm vorstellen / </a:t>
            </a:r>
            <a:r>
              <a:rPr lang="de-CH" i="1" dirty="0" err="1"/>
              <a:t>Présenter</a:t>
            </a:r>
            <a:r>
              <a:rPr lang="de-CH" i="1" dirty="0"/>
              <a:t> le </a:t>
            </a:r>
            <a:r>
              <a:rPr lang="de-CH" i="1" dirty="0" err="1"/>
              <a:t>programme</a:t>
            </a:r>
            <a:endParaRPr lang="de-CH" i="1" dirty="0"/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10:15 		</a:t>
            </a:r>
            <a:r>
              <a:rPr lang="de-CH" dirty="0"/>
              <a:t>Digitale LZA: Verschiedene Lösungsansätze / </a:t>
            </a:r>
            <a:r>
              <a:rPr lang="de-CH" i="1" dirty="0" err="1"/>
              <a:t>Archivage</a:t>
            </a:r>
            <a:r>
              <a:rPr lang="de-CH" i="1" dirty="0"/>
              <a:t> 			</a:t>
            </a:r>
            <a:r>
              <a:rPr lang="de-CH" i="1" dirty="0" err="1"/>
              <a:t>numérique</a:t>
            </a:r>
            <a:r>
              <a:rPr lang="de-CH" i="1" dirty="0"/>
              <a:t> à </a:t>
            </a:r>
            <a:r>
              <a:rPr lang="de-CH" i="1" dirty="0" err="1"/>
              <a:t>long</a:t>
            </a:r>
            <a:r>
              <a:rPr lang="de-CH" i="1" dirty="0"/>
              <a:t> </a:t>
            </a:r>
            <a:r>
              <a:rPr lang="de-CH" i="1" dirty="0" err="1"/>
              <a:t>terme</a:t>
            </a:r>
            <a:r>
              <a:rPr lang="de-CH" i="1" dirty="0"/>
              <a:t> : </a:t>
            </a:r>
            <a:r>
              <a:rPr lang="de-CH" i="1" dirty="0" err="1"/>
              <a:t>différentes</a:t>
            </a:r>
            <a:r>
              <a:rPr lang="de-CH" i="1" dirty="0"/>
              <a:t> </a:t>
            </a:r>
            <a:r>
              <a:rPr lang="de-CH" i="1" dirty="0" err="1"/>
              <a:t>approche</a:t>
            </a:r>
            <a:r>
              <a:rPr lang="de-CH" i="1" dirty="0"/>
              <a:t> de </a:t>
            </a:r>
            <a:r>
              <a:rPr lang="de-CH" i="1" dirty="0" err="1"/>
              <a:t>solutions</a:t>
            </a:r>
            <a:endParaRPr lang="de-CH" i="1" dirty="0"/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11:45</a:t>
            </a:r>
            <a:r>
              <a:rPr lang="de-CH" dirty="0"/>
              <a:t>		Diskussion im Plenum / </a:t>
            </a:r>
            <a:r>
              <a:rPr lang="de-CH" i="1" dirty="0" err="1"/>
              <a:t>Discussion</a:t>
            </a:r>
            <a:r>
              <a:rPr lang="de-CH" i="1" dirty="0"/>
              <a:t> en </a:t>
            </a:r>
            <a:r>
              <a:rPr lang="de-CH" i="1" dirty="0" err="1"/>
              <a:t>plénière</a:t>
            </a:r>
            <a:endParaRPr lang="de-CH" i="1" dirty="0"/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12:15</a:t>
            </a:r>
            <a:r>
              <a:rPr lang="de-CH" dirty="0"/>
              <a:t> 		Stehlunch (Terrasse) / </a:t>
            </a:r>
            <a:r>
              <a:rPr lang="de-CH" i="1" dirty="0" err="1"/>
              <a:t>Déjeuner</a:t>
            </a:r>
            <a:r>
              <a:rPr lang="de-CH" i="1" dirty="0"/>
              <a:t> </a:t>
            </a:r>
            <a:r>
              <a:rPr lang="de-CH" i="1" dirty="0" err="1"/>
              <a:t>sur</a:t>
            </a:r>
            <a:r>
              <a:rPr lang="de-CH" i="1" dirty="0"/>
              <a:t> la </a:t>
            </a:r>
            <a:r>
              <a:rPr lang="de-CH" i="1" dirty="0" err="1"/>
              <a:t>térrasse</a:t>
            </a:r>
            <a:endParaRPr lang="de-CH" i="1" dirty="0"/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13:30</a:t>
            </a:r>
            <a:r>
              <a:rPr lang="de-CH" dirty="0"/>
              <a:t>		Workshops (diverse Räume) / </a:t>
            </a:r>
            <a:r>
              <a:rPr lang="de-CH" i="1" dirty="0"/>
              <a:t>Ateliers (</a:t>
            </a:r>
            <a:r>
              <a:rPr lang="de-CH" i="1" dirty="0" err="1"/>
              <a:t>différentes</a:t>
            </a:r>
            <a:r>
              <a:rPr lang="de-CH" i="1" dirty="0"/>
              <a:t> </a:t>
            </a:r>
            <a:r>
              <a:rPr lang="de-CH" i="1" dirty="0" err="1"/>
              <a:t>salles</a:t>
            </a:r>
            <a:r>
              <a:rPr lang="de-CH" i="1" dirty="0"/>
              <a:t>)</a:t>
            </a:r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15:00</a:t>
            </a:r>
            <a:r>
              <a:rPr lang="de-CH" dirty="0"/>
              <a:t>		Diskussion im Plenum / </a:t>
            </a:r>
            <a:r>
              <a:rPr lang="de-CH" i="1" dirty="0" err="1"/>
              <a:t>Discussion</a:t>
            </a:r>
            <a:r>
              <a:rPr lang="de-CH" i="1" dirty="0"/>
              <a:t> en </a:t>
            </a:r>
            <a:r>
              <a:rPr lang="de-CH" i="1" dirty="0" err="1"/>
              <a:t>plénière</a:t>
            </a:r>
            <a:endParaRPr lang="de-CH" i="1" dirty="0"/>
          </a:p>
          <a:p>
            <a:pPr marL="0" indent="0">
              <a:buNone/>
            </a:pPr>
            <a:r>
              <a:rPr lang="de-CH" dirty="0">
                <a:solidFill>
                  <a:srgbClr val="92D050"/>
                </a:solidFill>
              </a:rPr>
              <a:t>15:30</a:t>
            </a:r>
            <a:r>
              <a:rPr lang="de-CH" dirty="0"/>
              <a:t>		Ende / </a:t>
            </a:r>
            <a:r>
              <a:rPr lang="de-CH" i="1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5130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6F6A3-26A9-40E5-ADFD-CDB99B9F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Workshops / Ateliers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463AE34-C1E0-4FFB-8898-AD9A70693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94809"/>
              </p:ext>
            </p:extLst>
          </p:nvPr>
        </p:nvGraphicFramePr>
        <p:xfrm>
          <a:off x="350322" y="1839592"/>
          <a:ext cx="5047158" cy="5009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579">
                  <a:extLst>
                    <a:ext uri="{9D8B030D-6E8A-4147-A177-3AD203B41FA5}">
                      <a16:colId xmlns:a16="http://schemas.microsoft.com/office/drawing/2014/main" val="3030233284"/>
                    </a:ext>
                  </a:extLst>
                </a:gridCol>
                <a:gridCol w="2523579">
                  <a:extLst>
                    <a:ext uri="{9D8B030D-6E8A-4147-A177-3AD203B41FA5}">
                      <a16:colId xmlns:a16="http://schemas.microsoft.com/office/drawing/2014/main" val="3911424844"/>
                    </a:ext>
                  </a:extLst>
                </a:gridCol>
              </a:tblGrid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Workshop 1 - Peider Lansel A368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effectLst/>
                        </a:rPr>
                        <a:t>Workshop 2 - Francesco Chiesa M026</a:t>
                      </a:r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4266679142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92D050"/>
                          </a:solidFill>
                          <a:effectLst/>
                        </a:rPr>
                        <a:t> 3. Stock /3ième </a:t>
                      </a:r>
                      <a:r>
                        <a:rPr lang="de-CH" sz="1600" u="none" strike="noStrike" dirty="0" err="1">
                          <a:solidFill>
                            <a:srgbClr val="92D050"/>
                          </a:solidFill>
                          <a:effectLst/>
                        </a:rPr>
                        <a:t>étage</a:t>
                      </a:r>
                      <a:endParaRPr lang="de-CH" sz="160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92D050"/>
                          </a:solidFill>
                          <a:effectLst/>
                        </a:rPr>
                        <a:t>Parterre</a:t>
                      </a:r>
                      <a:endParaRPr lang="de-CH" sz="160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2609411914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sng" strike="noStrike" dirty="0" err="1">
                          <a:effectLst/>
                        </a:rPr>
                        <a:t>Guedi</a:t>
                      </a:r>
                      <a:r>
                        <a:rPr lang="de-CH" sz="1600" u="sng" strike="noStrike" dirty="0">
                          <a:effectLst/>
                        </a:rPr>
                        <a:t> Romain</a:t>
                      </a:r>
                      <a:endParaRPr lang="de-CH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sng" strike="noStrike" dirty="0">
                          <a:effectLst/>
                        </a:rPr>
                        <a:t>Roder Kristel / Wieland Marius</a:t>
                      </a:r>
                      <a:endParaRPr lang="de-CH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3435994946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Bussard Denis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Betschart Andres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780644552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Fuhrer Lea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Christen Nadia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626374173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Holt Ian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Eisenhut Heidi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1419711571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Rochat Rebecca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Enge Jürgen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1190098165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 err="1">
                          <a:effectLst/>
                        </a:rPr>
                        <a:t>Veya</a:t>
                      </a:r>
                      <a:r>
                        <a:rPr lang="de-CH" sz="1600" u="none" strike="noStrike" dirty="0">
                          <a:effectLst/>
                        </a:rPr>
                        <a:t> Anne-Lise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Köppel Doris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291626665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effectLst/>
                        </a:rPr>
                        <a:t>Vilas Cécile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Leimgruber Yvonne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2716612816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Vlad Petra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Mattmann Beat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1725455588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Vögeli Anna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Rauh Felix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4002456219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Rickenbacher Markus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666965587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Vogt Ronnie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4153480457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avec</a:t>
                      </a:r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badge</a:t>
                      </a:r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visiteur</a:t>
                      </a:r>
                      <a:endParaRPr lang="de-CH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Wider Urs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4263281363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Wiemann Philipp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1062278642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2904244947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val="4120568833"/>
                  </a:ext>
                </a:extLst>
              </a:tr>
              <a:tr h="248559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0" marR="7370" marT="7370" marB="0" anchor="b"/>
                </a:tc>
                <a:extLst>
                  <a:ext uri="{0D108BD9-81ED-4DB2-BD59-A6C34878D82A}">
                    <a16:rowId xmlns:a16="http://schemas.microsoft.com/office/drawing/2014/main" val="3322919447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DF28B6AA-3626-49F5-99B3-EAA9608AD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61012"/>
              </p:ext>
            </p:extLst>
          </p:nvPr>
        </p:nvGraphicFramePr>
        <p:xfrm>
          <a:off x="5610946" y="1839592"/>
          <a:ext cx="6230732" cy="3806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6532">
                  <a:extLst>
                    <a:ext uri="{9D8B030D-6E8A-4147-A177-3AD203B41FA5}">
                      <a16:colId xmlns:a16="http://schemas.microsoft.com/office/drawing/2014/main" val="3304087755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977933752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b="1" u="none" strike="noStrike" dirty="0">
                          <a:effectLst/>
                        </a:rPr>
                        <a:t>Workshop 3 - Friedrich Dürrenmatt M021</a:t>
                      </a:r>
                      <a:endParaRPr lang="de-CH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Workshop 4 - Patricia Highsmith A380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115291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92D050"/>
                          </a:solidFill>
                          <a:effectLst/>
                        </a:rPr>
                        <a:t> Parterre (dieser Raum)</a:t>
                      </a:r>
                      <a:endParaRPr lang="de-CH" sz="160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92D050"/>
                          </a:solidFill>
                          <a:effectLst/>
                        </a:rPr>
                        <a:t> 3. Stock / 3ième </a:t>
                      </a:r>
                      <a:r>
                        <a:rPr lang="de-CH" sz="1600" u="none" strike="noStrike" dirty="0" err="1">
                          <a:solidFill>
                            <a:srgbClr val="92D050"/>
                          </a:solidFill>
                          <a:effectLst/>
                        </a:rPr>
                        <a:t>étage</a:t>
                      </a:r>
                      <a:endParaRPr lang="de-CH" sz="160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559133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sng" strike="noStrike" dirty="0">
                          <a:effectLst/>
                        </a:rPr>
                        <a:t>Contesse </a:t>
                      </a:r>
                      <a:r>
                        <a:rPr lang="fr-FR" sz="1600" u="sng" strike="noStrike" dirty="0" err="1">
                          <a:effectLst/>
                        </a:rPr>
                        <a:t>Eloï</a:t>
                      </a:r>
                      <a:r>
                        <a:rPr lang="fr-FR" sz="1600" u="sng" strike="noStrike" dirty="0">
                          <a:effectLst/>
                        </a:rPr>
                        <a:t> / </a:t>
                      </a:r>
                      <a:r>
                        <a:rPr lang="fr-FR" sz="1600" u="sng" strike="noStrike" dirty="0" err="1">
                          <a:effectLst/>
                        </a:rPr>
                        <a:t>Dobler</a:t>
                      </a:r>
                      <a:r>
                        <a:rPr lang="fr-FR" sz="1600" u="sng" strike="noStrike" dirty="0">
                          <a:effectLst/>
                        </a:rPr>
                        <a:t> Cécile / </a:t>
                      </a:r>
                      <a:r>
                        <a:rPr lang="fr-FR" sz="1600" u="sng" strike="noStrike" dirty="0" err="1">
                          <a:effectLst/>
                        </a:rPr>
                        <a:t>Féjoz</a:t>
                      </a:r>
                      <a:r>
                        <a:rPr lang="fr-FR" sz="1600" u="sng" strike="noStrike" dirty="0">
                          <a:effectLst/>
                        </a:rPr>
                        <a:t> Sylvain</a:t>
                      </a:r>
                      <a:endParaRPr lang="fr-FR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sng" strike="noStrike" dirty="0">
                          <a:effectLst/>
                        </a:rPr>
                        <a:t>Robin François</a:t>
                      </a:r>
                      <a:endParaRPr lang="de-CH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05296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Beguelin Sylvie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Fournier Theo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06814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Grin Sarah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Holzer Christian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374979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Holzer Christian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Michel Ralph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0214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Noirjean Martine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Rérat-Oeuvray Géraldine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551473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>
                          <a:effectLst/>
                        </a:rPr>
                        <a:t>Rochat Rebecca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637076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31311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>
                          <a:effectLst/>
                        </a:rPr>
                        <a:t> </a:t>
                      </a:r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10863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avec</a:t>
                      </a:r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badge</a:t>
                      </a:r>
                      <a:r>
                        <a:rPr lang="de-CH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visiteur</a:t>
                      </a:r>
                      <a:endParaRPr lang="de-CH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7537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41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C0CE3-5C06-459B-9351-0D6D4C8C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Schlussplenum / </a:t>
            </a:r>
            <a:r>
              <a:rPr lang="de-CH" dirty="0" err="1"/>
              <a:t>Plénière</a:t>
            </a:r>
            <a:r>
              <a:rPr lang="de-CH" dirty="0"/>
              <a:t> finale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4F3ED0-A336-40DF-BBD7-328140A2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de-CH" dirty="0"/>
              <a:t>1. offene Fragen aus den Workshops / </a:t>
            </a:r>
            <a:r>
              <a:rPr lang="fr-FR" i="1" dirty="0"/>
              <a:t>questions ouvertes des ateliers</a:t>
            </a:r>
          </a:p>
          <a:p>
            <a:pPr marL="0" indent="0" algn="l">
              <a:buNone/>
            </a:pPr>
            <a:endParaRPr lang="fr-FR" dirty="0"/>
          </a:p>
          <a:p>
            <a:pPr marL="0" indent="0">
              <a:buNone/>
            </a:pPr>
            <a:r>
              <a:rPr lang="de-CH" dirty="0"/>
              <a:t>2. Anliegen an die AG </a:t>
            </a:r>
            <a:r>
              <a:rPr lang="de-CH" dirty="0" err="1"/>
              <a:t>Digirep</a:t>
            </a:r>
            <a:r>
              <a:rPr lang="de-CH" dirty="0"/>
              <a:t> oder die SKKB / </a:t>
            </a:r>
          </a:p>
          <a:p>
            <a:pPr marL="0" indent="0">
              <a:buNone/>
            </a:pPr>
            <a:r>
              <a:rPr lang="fr-FR" i="1" dirty="0"/>
              <a:t>Demandes adressées au GT </a:t>
            </a:r>
            <a:r>
              <a:rPr lang="fr-FR" i="1" dirty="0" err="1"/>
              <a:t>Digirep</a:t>
            </a:r>
            <a:r>
              <a:rPr lang="fr-FR" i="1" dirty="0"/>
              <a:t> ou à la CSCB</a:t>
            </a:r>
            <a:endParaRPr lang="de-CH" i="1" dirty="0"/>
          </a:p>
          <a:p>
            <a:pPr marL="0" indent="0" algn="l">
              <a:buNone/>
            </a:pPr>
            <a:endParaRPr lang="de-CH" dirty="0"/>
          </a:p>
          <a:p>
            <a:pPr marL="0" indent="0" algn="l">
              <a:buNone/>
            </a:pPr>
            <a:r>
              <a:rPr lang="de-CH" b="1" dirty="0"/>
              <a:t>3. «I like», «I </a:t>
            </a:r>
            <a:r>
              <a:rPr lang="de-CH" b="1" dirty="0" err="1"/>
              <a:t>wish</a:t>
            </a:r>
            <a:r>
              <a:rPr lang="de-CH" b="1" dirty="0"/>
              <a:t>»</a:t>
            </a:r>
          </a:p>
          <a:p>
            <a:r>
              <a:rPr lang="de-CH" dirty="0"/>
              <a:t>Was hat Ihnen gefallen? / </a:t>
            </a:r>
            <a:r>
              <a:rPr lang="fr-FR" i="1" dirty="0"/>
              <a:t>Qu'est-ce qui vous a plu ?</a:t>
            </a:r>
          </a:p>
          <a:p>
            <a:r>
              <a:rPr lang="de-CH" dirty="0"/>
              <a:t>Was wünschen Sie sich? / </a:t>
            </a:r>
            <a:r>
              <a:rPr lang="fr-FR" i="1" dirty="0"/>
              <a:t>Qu'est-ce que vous souhaitez ?</a:t>
            </a:r>
          </a:p>
          <a:p>
            <a:pPr marL="0" indent="0" algn="l">
              <a:buNone/>
            </a:pPr>
            <a:endParaRPr lang="de-CH" dirty="0"/>
          </a:p>
          <a:p>
            <a:pPr marL="0" indent="0" algn="l">
              <a:buNone/>
            </a:pPr>
            <a:r>
              <a:rPr lang="de-CH" sz="2400" dirty="0"/>
              <a:t>Auf Zettel schreiben und beim Hinausgehen an Pinnwand heften. /</a:t>
            </a:r>
          </a:p>
          <a:p>
            <a:pPr marL="0" indent="0" algn="l">
              <a:buNone/>
            </a:pPr>
            <a:r>
              <a:rPr lang="fr-FR" sz="2400" i="1" dirty="0"/>
              <a:t>Écrire sur un papier et l'accrocher au paperboard en sortant.</a:t>
            </a:r>
            <a:endParaRPr lang="de-CH" sz="2400" i="1" dirty="0"/>
          </a:p>
        </p:txBody>
      </p:sp>
    </p:spTree>
    <p:extLst>
      <p:ext uri="{BB962C8B-B14F-4D97-AF65-F5344CB8AC3E}">
        <p14:creationId xmlns:p14="http://schemas.microsoft.com/office/powerpoint/2010/main" val="428050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74FEC-169C-40FA-99CF-6303880EC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956" y="2766218"/>
            <a:ext cx="10515600" cy="1325563"/>
          </a:xfrm>
        </p:spPr>
        <p:txBody>
          <a:bodyPr/>
          <a:lstStyle/>
          <a:p>
            <a:r>
              <a:rPr lang="de-CH" dirty="0"/>
              <a:t>Gute Heimreise! / </a:t>
            </a:r>
            <a:r>
              <a:rPr lang="fr-FR" dirty="0"/>
              <a:t>Bon retour à la maison 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1524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EC7CDA-A75C-475E-91BB-28D611124670}" vid="{9929A8DE-BDB2-415D-ADFE-DDECAC969A6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28E56E0A5124D9746F2F63E250A5B" ma:contentTypeVersion="17" ma:contentTypeDescription="Create a new document." ma:contentTypeScope="" ma:versionID="09717722fde115ff69a6afad9534cd49">
  <xsd:schema xmlns:xsd="http://www.w3.org/2001/XMLSchema" xmlns:xs="http://www.w3.org/2001/XMLSchema" xmlns:p="http://schemas.microsoft.com/office/2006/metadata/properties" xmlns:ns2="6b0daa1f-51d1-45ec-9531-8473d785a6f4" xmlns:ns3="5b2daeab-bc3a-45ec-b624-a2591c7a734e" targetNamespace="http://schemas.microsoft.com/office/2006/metadata/properties" ma:root="true" ma:fieldsID="db3a08c7a5a2611d488c12fba68ae238" ns2:_="" ns3:_="">
    <xsd:import namespace="6b0daa1f-51d1-45ec-9531-8473d785a6f4"/>
    <xsd:import namespace="5b2daeab-bc3a-45ec-b624-a2591c7a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daa1f-51d1-45ec-9531-8473d785a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ce99ab-e86c-498e-ac27-92c974677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daeab-bc3a-45ec-b624-a2591c7a7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5d10b37-8c14-468d-b25f-de83512288e0}" ma:internalName="TaxCatchAll" ma:showField="CatchAllData" ma:web="5b2daeab-bc3a-45ec-b624-a2591c7a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58812-2548-4707-B224-A559C9250DAA}"/>
</file>

<file path=customXml/itemProps2.xml><?xml version="1.0" encoding="utf-8"?>
<ds:datastoreItem xmlns:ds="http://schemas.openxmlformats.org/officeDocument/2006/customXml" ds:itemID="{BA2BDCB7-0338-4816-8530-A1F25F02E250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500</Words>
  <Application>Microsoft Office PowerPoint</Application>
  <PresentationFormat>Breitbild</PresentationFormat>
  <Paragraphs>110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</vt:lpstr>
      <vt:lpstr>«Digitale Langzeitarchivierung»  «Archivage numérique  à long terme»</vt:lpstr>
      <vt:lpstr>Vielen Dank an… / Merci beaucoup pour…</vt:lpstr>
      <vt:lpstr>AG DigiRep</vt:lpstr>
      <vt:lpstr>Input-Referate, Workshops</vt:lpstr>
      <vt:lpstr>Programm (e)</vt:lpstr>
      <vt:lpstr>Workshops / Ateliers</vt:lpstr>
      <vt:lpstr>Schlussplenum / Plénière finale</vt:lpstr>
      <vt:lpstr>Gute Heimreise! / Bon retour à la maison !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Nepfer Matthias NB</dc:creator>
  <cp:lastModifiedBy>Nepfer Matthias NB</cp:lastModifiedBy>
  <cp:revision>13</cp:revision>
  <dcterms:created xsi:type="dcterms:W3CDTF">2023-08-30T11:23:41Z</dcterms:created>
  <dcterms:modified xsi:type="dcterms:W3CDTF">2023-08-31T09:32:18Z</dcterms:modified>
</cp:coreProperties>
</file>